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9918b4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9918b4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add2e6a5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add2e6a5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add2e6a5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add2e6a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add2e6a5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add2e6a5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add2e6a5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add2e6a5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add2e6a5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add2e6a5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9918b451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09918b451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add2e6a5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0add2e6a5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add2e6a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add2e6a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add2e6a5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add2e6a5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add2e6a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add2e6a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9918b451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9918b451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add2e6a5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add2e6a5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add2e6a5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add2e6a5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add2e6a5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add2e6a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add2e6a5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add2e6a5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add2e6a5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add2e6a5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add2e6a5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0add2e6a5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add2e6a5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add2e6a5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add2e6a5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add2e6a5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add2e6a5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add2e6a5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add2e6a5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add2e6a5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9918b451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9918b451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add2e6a5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0add2e6a5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add2e6a5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add2e6a5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add2e6a5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0add2e6a5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0add2e6a5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0add2e6a5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add2e6a5b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add2e6a5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add2e6a5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add2e6a5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add2e6a5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add2e6a5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add2e6a5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add2e6a5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add2e6a5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add2e6a5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add2e6a5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add2e6a5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a50f810b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a50f810b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add2e6a5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add2e6a5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b0bcdf9d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b0bcdf9d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add2e6a5b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0add2e6a5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add2e6a5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0add2e6a5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add2e6a5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0add2e6a5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b0bcdf9d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0b0bcdf9d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0b0bcdf9d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0b0bcdf9d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0add2e6a5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0add2e6a5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0add2e6a5b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0add2e6a5b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a50f810b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a50f810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add2e6a5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add2e6a5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add2e6a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add2e6a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add2e6a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add2e6a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add2e6a5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add2e6a5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jpg"/><Relationship Id="rId4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53.png"/><Relationship Id="rId7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448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2. Линейные методы 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        регрессии. Часть 1.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октября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83425" y="1247025"/>
            <a:ext cx="380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404350" y="281832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ml.hse.dpo@yandex.ru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63837"/>
            <a:ext cx="849424" cy="8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0" y="130762"/>
            <a:ext cx="921674" cy="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Необходимое условие экстремума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Теорема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функция имеет в точке локального экстремума производную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 эта производная равна нулю.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которой следует, что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достигается там, где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nabla_{w} Q(a, X) = 0 " id="134" name="Google Shape;134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00" y="2754225"/>
            <a:ext cx="2029400" cy="3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31250" y="3460825"/>
            <a:ext cx="46515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Напоминание!</a:t>
            </a:r>
            <a:r>
              <a:rPr lang="ru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18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nabla_{w}Q(a, X) = (\frac{\partial Q}{\partial w_{0}}, ..., \frac{\partial Q}{\partial w_{d}})" id="136" name="Google Shape;136;p2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77" y="3940975"/>
            <a:ext cx="3915898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2"/>
          <p:cNvCxnSpPr/>
          <p:nvPr/>
        </p:nvCxnSpPr>
        <p:spPr>
          <a:xfrm flipH="1">
            <a:off x="392475" y="3412525"/>
            <a:ext cx="56226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Достаточное условие экстремума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Теорема: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Если в стационарной точке x</a:t>
            </a:r>
            <a:r>
              <a:rPr baseline="30000"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второй дифференциал B положительно определенная квадратичная форма, то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–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точка локального минимума, если второй дифференциал отрицательно определенная квадратичная форма, то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точка локального максимума.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Из данной теоремы, следует, что если точка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точка строгого минимума, то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\frac{\partial^{2} Q(a, X)}{\partial w^{2}} &gt; 0  " id="145" name="Google Shape;145;p2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352800"/>
            <a:ext cx="1776224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Правила векторного/скалярного дифференцирования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7" y="787500"/>
            <a:ext cx="6296026" cy="39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Векторная производная функционала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320425" y="856100"/>
            <a:ext cx="79089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Посчитаем градиент функционала Q от вектора весов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379250" y="2625625"/>
            <a:ext cx="71121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Применим правила векторного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дифференцирования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 и 4 и теоремой о необходимом условии экстремума:</a:t>
            </a:r>
            <a:r>
              <a:rPr lang="ru" sz="1800">
                <a:solidFill>
                  <a:schemeClr val="dk2"/>
                </a:solidFill>
              </a:rPr>
              <a:t> 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nabla_{w}Q(a, X) = \nabla_{w}\frac{1}{N}(Xw-Y)^{T}\cdot(Xw-Y) = \frac{1}{N}\nabla_{w}(w^{T}X^TXw-w^TX^TY-Y^TXw+YY^T) = " id="161" name="Google Shape;161;p2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51" y="1419975"/>
            <a:ext cx="8520600" cy="2982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{w^TX^{T}Y\  и \ Y^{T}Xw  \in \mathbb{R}^{1\times1}\} = \frac{1}{N}\nabla_{w}(w^TX^{T}Xw - 2w^TX^{T}Y + Y^{T}Y)" id="162" name="Google Shape;162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50" y="2025512"/>
            <a:ext cx="7410450" cy="3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_{w}Q(a, X) = \frac{1}{N}(2X^TXw-2X^TY) = 0" id="163" name="Google Shape;163;p2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24" y="3520600"/>
            <a:ext cx="4203066" cy="3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Аналитическое решение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296325" y="728675"/>
            <a:ext cx="63564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372525" y="876300"/>
            <a:ext cx="7476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полученного равенства выразим вектор весов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359050" y="2278275"/>
            <a:ext cx="8406600" cy="14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убедиться, что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точка минимума функционала достаточно взять второй раз градиент для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по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получить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baseline="30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ответе.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Подумайте, п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очему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1" baseline="30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0 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^* = (X^TX)^{-1}X^TY" id="173" name="Google Shape;173;p2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00" y="1553675"/>
            <a:ext cx="3126000" cy="4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Вспомним модельную задачу</a:t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311700" y="1152475"/>
            <a:ext cx="4647300" cy="1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мы хотим предсказать стоимость дома - целевая переменная </a:t>
            </a:r>
            <a:r>
              <a:rPr b="1" i="1" lang="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по двум его признакам: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 его площади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количество комнат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ome For Sale With Red For Sale Sign In Front Yard Stock Photo - Download  Image Now - For Sale Sign, House, In Front Of - iStock"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900" y="1275925"/>
            <a:ext cx="3391300" cy="225819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263525" y="3250875"/>
            <a:ext cx="46980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применить линейную регрессию к данной задаче, то цена дома будет определяться по формуле: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hat{y} = w_{0} +w_{1}x_{1} + w_{2}x_{2}" id="183" name="Google Shape;183;p2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26" y="4288050"/>
            <a:ext cx="4098426" cy="4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Добавим новый тип признака в исходную модель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847675"/>
            <a:ext cx="8520600" cy="1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теперь предсказания будут строиться по ещё одному признаку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– район города, например, Барвиха, Дудкино, Мамыри и тд.</a:t>
            </a:r>
            <a:b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hat{y} = w_{0} +w_{1}x_{1} + w_{2}x_{2} + w_{3}x_{3}" id="191" name="Google Shape;191;p2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75" y="1935375"/>
            <a:ext cx="5050050" cy="4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585700" y="3055925"/>
            <a:ext cx="60873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Проблема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Признак район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это не число,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название, строкового типа.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000" y="2122850"/>
            <a:ext cx="2023558" cy="213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One-hot encoding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847675"/>
            <a:ext cx="8520600" cy="3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43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Одним из стандартных методов представления строковых данных является использование one-hot кодирования, в котором каждое уникальное значение категориального типа представляет собой бинарный признак в виде индикатора.</a:t>
            </a:r>
            <a:endParaRPr sz="443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39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ru" sz="4439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данном случае создаем новые числовые столбцы, каждый из которых является индикатором района.</a:t>
            </a:r>
            <a:endParaRPr sz="4439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ru" sz="4439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4439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ru" sz="4439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4439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Кодирование района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26" y="884975"/>
            <a:ext cx="1483925" cy="22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950" y="820736"/>
            <a:ext cx="4419599" cy="2341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0"/>
          <p:cNvCxnSpPr/>
          <p:nvPr/>
        </p:nvCxnSpPr>
        <p:spPr>
          <a:xfrm>
            <a:off x="2434200" y="2015850"/>
            <a:ext cx="14247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0" name="Google Shape;210;p30"/>
          <p:cNvSpPr txBox="1"/>
          <p:nvPr/>
        </p:nvSpPr>
        <p:spPr>
          <a:xfrm>
            <a:off x="682200" y="3416625"/>
            <a:ext cx="6726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формула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приобретет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следующий вид: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w_{0} + w_{1}x_{1} + w_{2}x_{2}+w_{31}x_{Мамыри} + w_{32}x_{Дудкино} + w_{33}x_{Барвиха}" id="211" name="Google Shape;211;p3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224" y="4039100"/>
            <a:ext cx="7625980" cy="3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Ещё один числовой признак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в качестве ещё одного фактора в модель будет добавлен признак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удалённость от МКАД.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410850" y="1973150"/>
            <a:ext cx="33837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Проблема: В отличии от первых двух числовых признаков, данный тип представляет собой не монотонную зависимость от целевой переменной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450" y="1709225"/>
            <a:ext cx="4713249" cy="28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линейной регрессии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 ошибки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Точные решение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Градиентный спуск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Стохастическая вариация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124" y="2369900"/>
            <a:ext cx="1640126" cy="20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262100" y="5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Бинаризация на участки монотонности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Решение: разбить область значений признака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бины.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375" y="1569475"/>
            <a:ext cx="4962325" cy="285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384650" y="1592550"/>
            <a:ext cx="35916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для каждого бина ввести свою переменную: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[0, 10)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равен 1, если дом находится в пределах 10 км от МКАД, иначе 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[10, 30)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равен 1, если дом находится в пределах от 10 до 30 км МКАД, иначе 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Формула линейной регрессии с бинами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Теперь полная формула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приобретает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следующий вид: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(x, w) = w_{0} + w_{1}x_{1} + w_{2}x_{2}+w_{31}x_{Мамыри} + w_{32}x_{Дудкино} + w_{33}x_{Барвиха}\\ + w_{41}x_{[0, 10)} + w_{42}x_{[10, 30)}+ w_{43}x_{[30, 50)} + w_{44}x_{\ge50} " id="237" name="Google Shape;237;p3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00" y="2033075"/>
            <a:ext cx="6874924" cy="6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Вернёмся к аналитическому решению</a:t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609675" y="680125"/>
            <a:ext cx="80862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Посмотрим внимательней на полученную формулу аналитического решения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^* = (X^TX)^{-1}X^TY" id="245" name="Google Shape;245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00" y="1306975"/>
            <a:ext cx="2974926" cy="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1212825" y="2522825"/>
            <a:ext cx="67275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Какие есть негативные особенности у данной формулы?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Минусы аналитического решения</a:t>
            </a:r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Обращение матрицы - вычислительно сложная операция (O(d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)), где d - число признаков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Матрица X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- может быть вырожденной или плохо обусловленной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будет другой функционал ошибки отличный от MSE, то нужно искать новую формулу, либо её может не быть в аналитическом виде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w^* = (X^TX)^{-1}X^TY" id="254" name="Google Shape;254;p3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00" y="1002175"/>
            <a:ext cx="2974926" cy="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весов через оптимизации функционала ошибки</a:t>
            </a:r>
            <a:endParaRPr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311700" y="771475"/>
            <a:ext cx="344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Зачастую задача поиск оптимального значения весов модели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может быть решена методами оптимизации математических функций, суть которых состоит в том, чтобы найти точку минимума функционала ошибки в многомерном пространстве весов.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700" y="475000"/>
            <a:ext cx="4731899" cy="35604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Небольшое математическое напоминание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311700" y="923875"/>
            <a:ext cx="309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Линия уровня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множество точек D на координатной плоскости,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которых функция принимает одинаковые значения.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descr="f(x_{1}, x_{2}, ..., x_{d}) = Const \ \\\forall (x_{1}, x_{2}, ..., x_{d} ) \in D" id="270" name="Google Shape;270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75" y="3143075"/>
            <a:ext cx="2828426" cy="6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600" y="1076275"/>
            <a:ext cx="5457423" cy="29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Небольшое математическое напоминание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8"/>
          <p:cNvSpPr txBox="1"/>
          <p:nvPr/>
        </p:nvSpPr>
        <p:spPr>
          <a:xfrm>
            <a:off x="579900" y="852375"/>
            <a:ext cx="83814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Определение: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Градиент функции – это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вектор, в направлении которого функция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растёт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быстрее всего.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Вопрос: Почему градиент всегда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перпендикулярен линиям уровня?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080" y="709650"/>
            <a:ext cx="4111199" cy="35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Зеркальное отражение градиента</a:t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650" y="1017725"/>
            <a:ext cx="3630214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/>
          <p:nvPr/>
        </p:nvSpPr>
        <p:spPr>
          <a:xfrm>
            <a:off x="311700" y="1134675"/>
            <a:ext cx="363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Антиградиент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(вектор противоположный градиенту) – это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вектор, в направлении которого функция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убывает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быстрее всего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градиентного спуска</a:t>
            </a:r>
            <a:endParaRPr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1593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Наша задача при обучении модели – найти такие веса 𝒘</a:t>
            </a:r>
            <a:r>
              <a:rPr b="1"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 которых достигается минимум функции ошибки Q(a, X) 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highlight>
                  <a:srgbClr val="FFFFFF"/>
                </a:highlight>
              </a:rPr>
              <a:t>			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 txBox="1"/>
          <p:nvPr/>
        </p:nvSpPr>
        <p:spPr>
          <a:xfrm>
            <a:off x="639450" y="1809600"/>
            <a:ext cx="76596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Идея метода градиентного спуска: 		 	 	 		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highlight>
                  <a:srgbClr val="9ACD4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endParaRPr sz="1800">
              <a:solidFill>
                <a:schemeClr val="dk1"/>
              </a:solidFill>
              <a:highlight>
                <a:srgbClr val="9ACD4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9ACD4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highlight>
                  <a:srgbClr val="9ACD4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endParaRPr sz="1800">
              <a:solidFill>
                <a:schemeClr val="dk1"/>
              </a:solidFill>
              <a:highlight>
                <a:srgbClr val="9ACD4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есть на каждом шаге движемся в направлении уменьшения ошибки.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689050" y="2423675"/>
            <a:ext cx="7431600" cy="869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каждом шаге (на каждой итерации метода) движемся в сторону антиградиента функции потерь!</a:t>
            </a:r>
            <a:endParaRPr sz="1600"/>
          </a:p>
        </p:txBody>
      </p:sp>
      <p:sp>
        <p:nvSpPr>
          <p:cNvPr id="297" name="Google Shape;29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Средне квадратичная функция потерь</a:t>
            </a:r>
            <a:endParaRPr/>
          </a:p>
        </p:txBody>
      </p:sp>
      <p:sp>
        <p:nvSpPr>
          <p:cNvPr id="303" name="Google Shape;303;p41"/>
          <p:cNvSpPr txBox="1"/>
          <p:nvPr/>
        </p:nvSpPr>
        <p:spPr>
          <a:xfrm>
            <a:off x="596200" y="1106825"/>
            <a:ext cx="36216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 простейшем случае, если ошибка среднеквадратичная, то её график – это парабола.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51275"/>
            <a:ext cx="3242375" cy="3318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Короткое напоминание 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98225" y="1342050"/>
            <a:ext cx="74223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Машинное обучение</a:t>
            </a:r>
            <a:r>
              <a:rPr lang="ru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 раздел науки о данных изучающий процесс, в результате которого компьютер способен показывать поведение на основе данных, которое в нём не было явно запрограммировано</a:t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Итеративный поиск минимума</a:t>
            </a:r>
            <a:endParaRPr/>
          </a:p>
        </p:txBody>
      </p:sp>
      <p:sp>
        <p:nvSpPr>
          <p:cNvPr id="311" name="Google Shape;311;p42"/>
          <p:cNvSpPr/>
          <p:nvPr/>
        </p:nvSpPr>
        <p:spPr>
          <a:xfrm>
            <a:off x="481200" y="766948"/>
            <a:ext cx="8274900" cy="641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каждом шаге (на каждой итерации метода) движемся в сторону антиградиента функции потерь!</a:t>
            </a:r>
            <a:endParaRPr sz="1600"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0" y="1995075"/>
            <a:ext cx="2657886" cy="26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698" y="1930325"/>
            <a:ext cx="2626574" cy="26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8900" y="2070683"/>
            <a:ext cx="2568725" cy="253886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Обновление параметров </a:t>
            </a:r>
            <a:r>
              <a:rPr b="1" i="1" lang="ru"/>
              <a:t>w</a:t>
            </a:r>
            <a:endParaRPr b="1" i="1"/>
          </a:p>
        </p:txBody>
      </p:sp>
      <p:sp>
        <p:nvSpPr>
          <p:cNvPr id="321" name="Google Shape;321;p4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смещение вдоль вектора антиградиента уменьшает функционал ошибки Q, то при добавлении его к весу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будем переходить в новую точку пространства весов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функция ошибки меньше первоначальной.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43"/>
          <p:cNvSpPr/>
          <p:nvPr/>
        </p:nvSpPr>
        <p:spPr>
          <a:xfrm>
            <a:off x="522025" y="2656300"/>
            <a:ext cx="7453500" cy="1877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latin typeface="Times New Roman"/>
                <a:ea typeface="Times New Roman"/>
                <a:cs typeface="Times New Roman"/>
                <a:sym typeface="Times New Roman"/>
              </a:rPr>
              <a:t>Итеративный метод градиентного спуска:</a:t>
            </a:r>
            <a:endParaRPr b="1"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Начальная инициализация весов </a:t>
            </a:r>
            <a:r>
              <a:rPr b="1" i="1" lang="ru" sz="180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1" lang="ru" sz="1800">
                <a:latin typeface="Times New Roman"/>
                <a:ea typeface="Times New Roman"/>
                <a:cs typeface="Times New Roman"/>
                <a:sym typeface="Times New Roman"/>
              </a:rPr>
              <a:t>(0)</a:t>
            </a:r>
            <a:endParaRPr b="1"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На каждом шаге обновляем вес, добавляя </a:t>
            </a:r>
            <a:r>
              <a:rPr b="1" i="1" lang="ru" sz="1800">
                <a:latin typeface="Times New Roman"/>
                <a:ea typeface="Times New Roman"/>
                <a:cs typeface="Times New Roman"/>
                <a:sym typeface="Times New Roman"/>
              </a:rPr>
              <a:t>-grad Q(a, X)</a:t>
            </a:r>
            <a:endParaRPr b="1"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^{k} = w^{k-1} - \frac{\partial Q}{\partial w}(w^{(k-1)})" id="323" name="Google Shape;323;p4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210" y="3952725"/>
            <a:ext cx="2660314" cy="4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1391275" y="2998450"/>
            <a:ext cx="5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Итеративный метод градиентного спуска</a:t>
            </a:r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325" y="677226"/>
            <a:ext cx="5147850" cy="43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Скорость спуска </a:t>
            </a:r>
            <a:endParaRPr/>
          </a:p>
        </p:txBody>
      </p:sp>
      <p:sp>
        <p:nvSpPr>
          <p:cNvPr id="338" name="Google Shape;338;p4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Важно отметить, что градиент - это вектор, который лишь указывает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направление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того куда необходимо сместить вектор весов, а не то насколько их абсолютно нужно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изменить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этом смысле градиент с векторов (1, 2, 3) абсолютно идентичен вектору (2, 4, 6), поскольку будут указывать на одно и тоже направление.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9" name="Google Shape;339;p45"/>
          <p:cNvCxnSpPr/>
          <p:nvPr/>
        </p:nvCxnSpPr>
        <p:spPr>
          <a:xfrm flipH="1" rot="10800000">
            <a:off x="864175" y="3730100"/>
            <a:ext cx="933900" cy="887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5"/>
          <p:cNvCxnSpPr/>
          <p:nvPr/>
        </p:nvCxnSpPr>
        <p:spPr>
          <a:xfrm flipH="1" rot="10800000">
            <a:off x="2630450" y="3221525"/>
            <a:ext cx="1276200" cy="124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\nabla_{w}Q(a, X)" id="341" name="Google Shape;341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826" y="3221525"/>
            <a:ext cx="1004700" cy="24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nabla_{w}Q(a, X)" id="342" name="Google Shape;342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576" y="3471450"/>
            <a:ext cx="1004700" cy="2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Скорость спуска</a:t>
            </a:r>
            <a:endParaRPr/>
          </a:p>
        </p:txBody>
      </p:sp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того, чтобы контролировать, каким должен быть шаг вдоль направления градиента, вводят параметр </a:t>
            </a: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𝜼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величина градиентного шага (learning rate)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Градиентный спуск с шагом обучения </a:t>
            </a:r>
            <a:r>
              <a:rPr lang="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𝜼: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w^k = w^(k-1) - \eta\nabla_{w}Q(a, X)|_{w=w^(k-1)}" id="350" name="Google Shape;350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25" y="3123177"/>
            <a:ext cx="4786276" cy="4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2469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Теорема о выпуклой функции</a:t>
            </a:r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531250" y="759700"/>
            <a:ext cx="83412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Теорема: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функция Q  выпуклая и гладкая, а также имеет минимум в точке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w*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метод градиентного спуска при аккуратно подобранном 𝜂 через некоторое число шагов гарантированно попадет в малую окрестность точки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w*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375" y="2405275"/>
            <a:ext cx="4873498" cy="25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/>
        </p:nvSpPr>
        <p:spPr>
          <a:xfrm>
            <a:off x="531250" y="1888225"/>
            <a:ext cx="3319800" cy="22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 выпуклой функции :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Градиентный спуск для линейной регрессии</a:t>
            </a:r>
            <a:endParaRPr/>
          </a:p>
        </p:txBody>
      </p:sp>
      <p:sp>
        <p:nvSpPr>
          <p:cNvPr id="366" name="Google Shape;366;p48"/>
          <p:cNvSpPr txBox="1"/>
          <p:nvPr/>
        </p:nvSpPr>
        <p:spPr>
          <a:xfrm>
            <a:off x="466500" y="801475"/>
            <a:ext cx="7647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выводе аналитического решения вычислялся градиент в Q в матричном виде, попробуем теперь вычислить его в виде суммы: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nabla_{w} Q(a, X) = \nabla_{w} [\frac{1}{N}\sum_{i=1}^{N}((\bold{x_{i}}, \bold{w}) - y_{i})^2] = \frac{1}{N}\sum_{i=1}^{N}\nabla_{w}[((\bold{x_{i}}, \bold{w}) - y_{i})((\bold{x_{i}}, \bold{w}) - y_{i})] = \\&#10;= \frac{1}{N}\sum_{i=1}^{N}[\nabla_{w}(\bold{w}^T\bold{x_{i}} -y_{i} )(\bold{w}^T\bold{x_{i}} -y_{i})] = \{дифференцирования\ произведения\ и\  2\  правило\} = \\&#10;=\frac{2}{N}\sum_{i=1}^{N}[\bold{x_{i}}(\bold{w}^T\bold{x_{i}}-y_{i})]" id="367" name="Google Shape;367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75" y="1793450"/>
            <a:ext cx="8267350" cy="10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 txBox="1"/>
          <p:nvPr/>
        </p:nvSpPr>
        <p:spPr>
          <a:xfrm>
            <a:off x="392875" y="3083400"/>
            <a:ext cx="764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Шаг градиентного спуска: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bold{w}^k = \bold{w}^{k-1} - \frac{2\eta}{N}\sum_{i=1}^{N}[\bold{x_{i}}((\bold{w}^{k-1}, \bold{x_{i}}) -y_{i})]" id="369" name="Google Shape;369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80" y="3860950"/>
            <a:ext cx="3810994" cy="3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Варианты инициализации весов</a:t>
            </a:r>
            <a:endParaRPr/>
          </a:p>
        </p:txBody>
      </p:sp>
      <p:sp>
        <p:nvSpPr>
          <p:cNvPr id="376" name="Google Shape;37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Нулевая инициализация: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0, j = 0, 1, …, 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Небольшое случайное значение, из некоторого распределения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N(0, ε)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j = 0, 1, …, 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Uniform(-ε, ε)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j = 0, 1, …, 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Normal distribution" id="377" name="Google Shape;3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100" y="2571750"/>
            <a:ext cx="2697000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ypes of Frequency Distribution | Nave" id="378" name="Google Shape;3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975" y="3166749"/>
            <a:ext cx="2798926" cy="1365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Критерии останова</a:t>
            </a:r>
            <a:endParaRPr/>
          </a:p>
        </p:txBody>
      </p:sp>
      <p:sp>
        <p:nvSpPr>
          <p:cNvPr id="385" name="Google Shape;38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Остановка через заранее заданное число шагов 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Остановка на основе изменения функционала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Остановка через изменение весов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890" y="1663100"/>
            <a:ext cx="2569984" cy="216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Q(w^{k}) - Q(w^{k-1})| &lt; \epsilon" id="387" name="Google Shape;387;p5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925" y="1967900"/>
            <a:ext cx="29031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|w^{k} - w^{k-1}|| &lt; \epsilon" id="388" name="Google Shape;388;p5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922" y="2962700"/>
            <a:ext cx="2137082" cy="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градиентного шага</a:t>
            </a:r>
            <a:endParaRPr/>
          </a:p>
        </p:txBody>
      </p:sp>
      <p:sp>
        <p:nvSpPr>
          <p:cNvPr id="395" name="Google Shape;395;p51"/>
          <p:cNvSpPr txBox="1"/>
          <p:nvPr>
            <p:ph idx="1" type="body"/>
          </p:nvPr>
        </p:nvSpPr>
        <p:spPr>
          <a:xfrm>
            <a:off x="311700" y="923875"/>
            <a:ext cx="8520600" cy="12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Значение шага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𝜼 влияет на скорость сходимости алгоритма градиентного спуска, но и на точность получаемого решения.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999" y="1961755"/>
            <a:ext cx="3248624" cy="16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1"/>
          <p:cNvSpPr txBox="1"/>
          <p:nvPr/>
        </p:nvSpPr>
        <p:spPr>
          <a:xfrm>
            <a:off x="363825" y="1961750"/>
            <a:ext cx="39771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Поэтому при выборе конкретного значения 𝜼 необходимо выбирать компромисс между качеством и скоростью.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8" name="Google Shape;398;p51"/>
          <p:cNvSpPr txBox="1"/>
          <p:nvPr/>
        </p:nvSpPr>
        <p:spPr>
          <a:xfrm>
            <a:off x="4419600" y="1807400"/>
            <a:ext cx="44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9" name="Google Shape;399;p51"/>
          <p:cNvSpPr/>
          <p:nvPr/>
        </p:nvSpPr>
        <p:spPr>
          <a:xfrm>
            <a:off x="4419600" y="1807400"/>
            <a:ext cx="981300" cy="330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Качество </a:t>
            </a:r>
            <a:endParaRPr/>
          </a:p>
        </p:txBody>
      </p:sp>
      <p:sp>
        <p:nvSpPr>
          <p:cNvPr id="400" name="Google Shape;400;p51"/>
          <p:cNvSpPr/>
          <p:nvPr/>
        </p:nvSpPr>
        <p:spPr>
          <a:xfrm>
            <a:off x="7472375" y="2915025"/>
            <a:ext cx="1067700" cy="330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Скорость</a:t>
            </a:r>
            <a:endParaRPr/>
          </a:p>
        </p:txBody>
      </p:sp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 линейных моделей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507925" y="918075"/>
            <a:ext cx="7929900" cy="29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Семейство линейных моделей А можно описать следующей формулой: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,..., w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 веса модели их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+ 1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членов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признаки объекта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частном случае для модельной задачи продажи дома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формула выглядит, так: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w_{0} + w_{1}x_{1} + ... w_{d}x_{d}" id="81" name="Google Shape;81;p1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75" y="1637575"/>
            <a:ext cx="4881026" cy="43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, w) = w_{0} + w_{1}x_{1} + w_{2}x_{2}" id="82" name="Google Shape;82;p1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85" y="4024000"/>
            <a:ext cx="4505640" cy="4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274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Инициализация в пользу качества</a:t>
            </a:r>
            <a:endParaRPr/>
          </a:p>
        </p:txBody>
      </p:sp>
      <p:sp>
        <p:nvSpPr>
          <p:cNvPr id="407" name="Google Shape;407;p52"/>
          <p:cNvSpPr txBox="1"/>
          <p:nvPr>
            <p:ph idx="1" type="body"/>
          </p:nvPr>
        </p:nvSpPr>
        <p:spPr>
          <a:xfrm>
            <a:off x="311700" y="847675"/>
            <a:ext cx="37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того чтобы получаемая точка минимума была ближе к её точному значению, необходимо ставить шаг обучения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𝜼 как можно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меньше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600" y="792400"/>
            <a:ext cx="4349175" cy="35854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274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Инициализация в пользу скорость</a:t>
            </a:r>
            <a:endParaRPr/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1700" y="847675"/>
            <a:ext cx="391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того чтобы уменьшить количество шагов алгоритма, необходимо ставить шаг обучения 𝜼 как можно </a:t>
            </a:r>
            <a:r>
              <a:rPr b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больше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400" y="764488"/>
            <a:ext cx="4441200" cy="36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Стратегии выбора темпа обучения</a:t>
            </a:r>
            <a:endParaRPr/>
          </a:p>
        </p:txBody>
      </p:sp>
      <p:sp>
        <p:nvSpPr>
          <p:cNvPr id="423" name="Google Shape;423;p54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зависимости от номера итерации k можно варьировать значение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𝜼, т.е. теперь шаг обучения будет зависеть от итерации 𝜼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eta_{k} = \frac{1}{k}" id="424" name="Google Shape;424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74" y="2169850"/>
            <a:ext cx="723050" cy="35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eta_{k} = Const" id="425" name="Google Shape;425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475" y="1832250"/>
            <a:ext cx="1354026" cy="29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eta_{k} = \lambda \cdot (\frac{s_{0}}{s_{0} + k})^p" id="426" name="Google Shape;426;p5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479" y="2571750"/>
            <a:ext cx="1551570" cy="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0350" y="1801475"/>
            <a:ext cx="2672099" cy="18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439" y="3014400"/>
            <a:ext cx="3190411" cy="1899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 txBox="1"/>
          <p:nvPr/>
        </p:nvSpPr>
        <p:spPr>
          <a:xfrm>
            <a:off x="2504150" y="3776325"/>
            <a:ext cx="1353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подход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5362500" y="2540550"/>
            <a:ext cx="1353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3</a:t>
            </a:r>
            <a:r>
              <a:rPr lang="ru" sz="1600">
                <a:solidFill>
                  <a:schemeClr val="dk1"/>
                </a:solidFill>
              </a:rPr>
              <a:t> подход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Вычислительные особенности градиентного спуска</a:t>
            </a:r>
            <a:endParaRPr/>
          </a:p>
        </p:txBody>
      </p:sp>
      <p:sp>
        <p:nvSpPr>
          <p:cNvPr id="437" name="Google Shape;43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посмотреть на формулу градиента ниже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 можно заметить, что вычисление градиента по всем объектам тренировочной выборки, достаточно вычислительно сложная процедура - необходимо вычислять градиент функционала Q(a, 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по каждому объекту и далее суммировать по всем объектам выборки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nabla_{w}Q(a, X) = \sum_{i=1}^{N}[\bold{x_{i}}(\bold{w}^T\bold{x_{i}} - y_{i})]" id="438" name="Google Shape;438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25" y="1882950"/>
            <a:ext cx="4316650" cy="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Стохастическая вариации</a:t>
            </a:r>
            <a:endParaRPr/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382250" y="808500"/>
            <a:ext cx="75240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Одной из разновидностей градиентного спуска является стохастический градиентный спуск, в котором вектор градиента считается по одному объекту                      , после чего вектор весов смещается в сторону его антиградиента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nabla_{w}Q(a, \bold{x_{i}}) " id="446" name="Google Shape;446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400" y="1559275"/>
            <a:ext cx="1159100" cy="28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k = w^{k-1} - \eta_{k} \nabla_{w}Q(a, \bold{x_{i}}) " id="447" name="Google Shape;447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49" y="2398055"/>
            <a:ext cx="3087950" cy="34739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работает</a:t>
            </a:r>
            <a:endParaRPr/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700" y="973496"/>
            <a:ext cx="4154600" cy="24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7"/>
          <p:cNvSpPr txBox="1"/>
          <p:nvPr/>
        </p:nvSpPr>
        <p:spPr>
          <a:xfrm>
            <a:off x="251575" y="901950"/>
            <a:ext cx="43203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Обычный градиент и стохастический градиентный спуск имеют одинаковое математическое ожидание.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Пусть математическое ожидание градиента на первом объекте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мат.ожидание по всей выборке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[\nabla_{w}Q(a, \bold{x_{1}})] = q" id="456" name="Google Shape;456;p5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76" y="3026950"/>
            <a:ext cx="1684524" cy="24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[\nabla_{w}Q(a, X)] = E[\frac{1}{N}\sum_{i=1}^{N}\nabla_{w}Q(a, \bold{x_{i}})]=\\ =\{коммутативность  \sum \ и \ E\} = \\=\frac{1 }{N}\sum_{i=1}^{N}E[\nabla_{w}Q(a, \bold{x_{i}})] = \{x_{1}, ..., x_{N} \sim i.i.d.\} =\frac{1}{N} \cdot N\cdot E[\nabla_{w}Q(a, \bold{x_{1}})] = q" id="457" name="Google Shape;457;p5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3880550"/>
            <a:ext cx="7438876" cy="10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Теорема о стохастическом градиентном спуске</a:t>
            </a:r>
            <a:endParaRPr/>
          </a:p>
        </p:txBody>
      </p:sp>
      <p:sp>
        <p:nvSpPr>
          <p:cNvPr id="464" name="Google Shape;464;p58"/>
          <p:cNvSpPr txBox="1"/>
          <p:nvPr/>
        </p:nvSpPr>
        <p:spPr>
          <a:xfrm>
            <a:off x="268525" y="1005425"/>
            <a:ext cx="3915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latin typeface="Times New Roman"/>
                <a:ea typeface="Times New Roman"/>
                <a:cs typeface="Times New Roman"/>
                <a:sym typeface="Times New Roman"/>
              </a:rPr>
              <a:t>Теорема</a:t>
            </a: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Если функция 𝑄  выпуклая и гладкая, а также имеет минимум в точке </a:t>
            </a:r>
            <a:r>
              <a:rPr b="1" i="1" lang="ru" sz="180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1" lang="ru" sz="1800">
                <a:latin typeface="Times New Roman"/>
                <a:ea typeface="Times New Roman"/>
                <a:cs typeface="Times New Roman"/>
                <a:sym typeface="Times New Roman"/>
              </a:rPr>
              <a:t>∗</a:t>
            </a: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, то метод стохастического градиентного спуска при аккуратно подобранном 𝜂 через некоторое число шагов гарантированно попадет в малую окрестность точки </a:t>
            </a:r>
            <a:r>
              <a:rPr b="1" i="1" lang="ru" sz="180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baseline="30000" i="1" lang="ru" sz="1800">
                <a:latin typeface="Times New Roman"/>
                <a:ea typeface="Times New Roman"/>
                <a:cs typeface="Times New Roman"/>
                <a:sym typeface="Times New Roman"/>
              </a:rPr>
              <a:t>∗</a:t>
            </a: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. Однако, сходится метод медленнее, чем обычный градиентный спуск.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5" name="Google Shape;4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700" y="1097434"/>
            <a:ext cx="4154600" cy="24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 txBox="1"/>
          <p:nvPr/>
        </p:nvSpPr>
        <p:spPr>
          <a:xfrm>
            <a:off x="392000" y="4144350"/>
            <a:ext cx="744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Попробуйте сравнить дисперсии стохастического и полного градиента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Мини-батч</a:t>
            </a:r>
            <a:endParaRPr/>
          </a:p>
        </p:txBody>
      </p:sp>
      <p:sp>
        <p:nvSpPr>
          <p:cNvPr id="473" name="Google Shape;473;p5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Промежуточное решение между классическим градиентным спуском и стохастическим вариантом:						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Выбираем batch size (например, 32, 64 и т.д.). Разбиваем все пары объект-ответ на группы размера M.					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На i-й итерации градиентного спуска вычисляем ∇𝑄(𝑤) только по объектам i-го батча: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bold{w}^k = \bold{w}^{k-1} - \frac{\eta}{M}\sum_{k=1}^{M}\nabla_{w}Q(a, x_{i_{k}})" id="474" name="Google Shape;474;p5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75" y="3064425"/>
            <a:ext cx="4003950" cy="4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методов</a:t>
            </a:r>
            <a:endParaRPr/>
          </a:p>
        </p:txBody>
      </p:sp>
      <p:pic>
        <p:nvPicPr>
          <p:cNvPr descr="Gradient Descent and its Types - Analytics Vidhya"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100" y="1087250"/>
            <a:ext cx="6166250" cy="346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Добавление фиктивной переменной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847675"/>
            <a:ext cx="8520600" cy="4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Зачастую для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представления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модели используют сокращенную запись: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если, добавить фиктивный признак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 можно перейти к ещё более компактной записи: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(x, w) = w_{0} + \sum_{i=1}^{d}w_{i}x_{i}" id="90" name="Google Shape;90;p1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00" y="1458525"/>
            <a:ext cx="3603450" cy="46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: (x_{1}, ..., x_{d}) \rightarrow (1, x_{1}, ..., x_{d}) " id="91" name="Google Shape;91;p1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800" y="2764787"/>
            <a:ext cx="4039700" cy="34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(x, w) = \sum_{i=0}^{d}w_{i}x_{i}" id="92" name="Google Shape;92;p1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798" y="3898375"/>
            <a:ext cx="2728974" cy="4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Представление через скалярное произведение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внимательней посмотреть на исходную формулу, то можно заметить, что формула суммы есть не что иное как скалярное произведение двух векторов: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Вектора признаков объекта c фиктивной переменной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(1, 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Вектора весов модели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w</a:t>
            </a:r>
            <a:r>
              <a:rPr baseline="-25000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\sum_{i=0}^{d}w_{i}x_{i} = (w, x)" id="100" name="Google Shape;100;p1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07" y="2942725"/>
            <a:ext cx="3906742" cy="4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 ошибки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прошлом занятии было введено понятие функционал ошибки, на основе которого происходит поиск весов модели: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был рассмотрен частный его случай с функционалом ошибки MSE: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\rightarrow min" id="108" name="Google Shape;108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50" y="1744675"/>
            <a:ext cx="2054624" cy="36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a, X) = \frac{1}{N}\sum_{i=1}^{N}((\bold{w},\bold{x_{i}}) - y_{i})^{2} \rightarrow min_{w_{0}, ..., w_{d}}" id="109" name="Google Shape;109;p1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650" y="3118525"/>
            <a:ext cx="4783074" cy="3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оптимального значения весов для MSE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923875"/>
            <a:ext cx="85206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в качестве функционала ошибки для задачи используется функция MSE, то можно получить точное аналитическое решение для оптимальных весов w</a:t>
            </a:r>
            <a:r>
              <a:rPr baseline="30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 как предсказание для одного объекта: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(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предсказание для N объектов, есть произведение матрицы объект-признаки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 вектор весов </a:t>
            </a:r>
            <a:r>
              <a:rPr b="1"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размера d x 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Тогда функционал </a:t>
            </a:r>
            <a:r>
              <a:rPr i="1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Q(a, X)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можно представить в матричном виде как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= \frac{1}{N}\sum_{i=1}^{N}((\bold{w},\bold{x_{i}}) - y_{i})^{2}  =  \frac{1}{N}\sum_{i=1}^{N} (\hat{y_{i}} - y_{i})^{2} =  \frac{1}{N}(\hat{Y} - Y)^T\cdot(\hat{Y} - Y)" id="117" name="Google Shape;117;p2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500" y="3709900"/>
            <a:ext cx="8244826" cy="381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Y} =Xw" id="118" name="Google Shape;118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26" y="2751975"/>
            <a:ext cx="989076" cy="3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Матричное представление функционала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 эквивалентно оптимизации следующего выражения: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x, X) = \frac{1}{N}(\hat{Y} - Y)^{T}\cdot(\hat{Y} - Y) = \frac{1}{N}(Xw-Y)^{T}\cdot(Xw-Y) \rightarrow min_{w_{0}, ..., w_{d}}" id="126" name="Google Shape;126;p2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9975"/>
            <a:ext cx="8187500" cy="3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